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Iansui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font" Target="fonts/Iansui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b25b5000ba_0_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b25b5000b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b25b5000ba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b25b5000b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b25b5000ba_0_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b25b5000ba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b25b5000ba_0_6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b25b5000b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25b5000ba_0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25b5000b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25b5000ba_0_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b25b5000b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3.jpg"/><Relationship Id="rId5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9EB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421250"/>
            <a:ext cx="8520600" cy="115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latin typeface="Iansui"/>
                <a:ea typeface="Iansui"/>
                <a:cs typeface="Iansui"/>
                <a:sym typeface="Iansui"/>
              </a:rPr>
              <a:t>Reel Tâi-gí siāu-kài</a:t>
            </a:r>
            <a:endParaRPr b="1" sz="5600">
              <a:latin typeface="Iansui"/>
              <a:ea typeface="Iansui"/>
              <a:cs typeface="Iansui"/>
              <a:sym typeface="Iansui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60950" y="2742072"/>
            <a:ext cx="82221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Iansui"/>
                <a:ea typeface="Iansui"/>
                <a:cs typeface="Iansui"/>
                <a:sym typeface="Iansui"/>
              </a:rPr>
              <a:t>Ēng iáⁿ-phìⁿ o̍h Tâi-oân Lô-má-jī, kiam o̍h Eng-bûn</a:t>
            </a:r>
            <a:endParaRPr b="1" sz="2600">
              <a:latin typeface="Iansui"/>
              <a:ea typeface="Iansui"/>
              <a:cs typeface="Iansui"/>
              <a:sym typeface="Iansu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9EB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1740625" y="4233975"/>
            <a:ext cx="5457000" cy="6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2400"/>
              <a:t>Chè-chok：Âng, Chông-úi</a:t>
            </a:r>
            <a:endParaRPr sz="2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2400"/>
              <a:t> </a:t>
            </a:r>
            <a:endParaRPr sz="2400"/>
          </a:p>
        </p:txBody>
      </p:sp>
      <p:pic>
        <p:nvPicPr>
          <p:cNvPr id="118" name="Google Shape;118;p22" title="螢幕擷取畫面 2026-01-02 20042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33" y="94088"/>
            <a:ext cx="8772051" cy="406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9EB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784075" y="1866075"/>
            <a:ext cx="5080800" cy="12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latin typeface="Iansui"/>
                <a:ea typeface="Iansui"/>
                <a:cs typeface="Iansui"/>
                <a:sym typeface="Iansui"/>
              </a:rPr>
              <a:t>Bāng-chām tī chia</a:t>
            </a:r>
            <a:endParaRPr b="1" sz="3800">
              <a:latin typeface="Iansui"/>
              <a:ea typeface="Iansui"/>
              <a:cs typeface="Iansui"/>
              <a:sym typeface="Iansui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194178" y="3078075"/>
            <a:ext cx="4260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  <a:latin typeface="Iansui"/>
                <a:ea typeface="Iansui"/>
                <a:cs typeface="Iansui"/>
                <a:sym typeface="Iansui"/>
              </a:rPr>
              <a:t>https://hangkapiphang.github.io/taigi/</a:t>
            </a:r>
            <a:endParaRPr sz="1700">
              <a:solidFill>
                <a:schemeClr val="accent2"/>
              </a:solidFill>
              <a:latin typeface="Iansui"/>
              <a:ea typeface="Iansui"/>
              <a:cs typeface="Iansui"/>
              <a:sym typeface="Iansui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6725" y="1562988"/>
            <a:ext cx="2017525" cy="201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840" y="0"/>
            <a:ext cx="7242496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/>
          <p:nvPr/>
        </p:nvSpPr>
        <p:spPr>
          <a:xfrm>
            <a:off x="424975" y="922300"/>
            <a:ext cx="2946600" cy="1254600"/>
          </a:xfrm>
          <a:prstGeom prst="wedgeRoundRectCallout">
            <a:avLst>
              <a:gd fmla="val 53723" name="adj1"/>
              <a:gd fmla="val -82267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>
                <a:solidFill>
                  <a:schemeClr val="accent1"/>
                </a:solidFill>
                <a:latin typeface="Iansui"/>
                <a:ea typeface="Iansui"/>
                <a:cs typeface="Iansui"/>
                <a:sym typeface="Iansui"/>
              </a:rPr>
              <a:t>Chin ê?</a:t>
            </a:r>
            <a:endParaRPr sz="3200">
              <a:solidFill>
                <a:schemeClr val="accent1"/>
              </a:solidFill>
              <a:latin typeface="Iansui"/>
              <a:ea typeface="Iansui"/>
              <a:cs typeface="Iansui"/>
              <a:sym typeface="Iansu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  <a:latin typeface="Iansui"/>
                <a:ea typeface="Iansui"/>
                <a:cs typeface="Iansui"/>
                <a:sym typeface="Iansui"/>
              </a:rPr>
              <a:t>A̍h kè ê?</a:t>
            </a:r>
            <a:endParaRPr sz="3200">
              <a:solidFill>
                <a:schemeClr val="accent1"/>
              </a:solidFill>
              <a:latin typeface="Iansui"/>
              <a:ea typeface="Iansui"/>
              <a:cs typeface="Iansui"/>
              <a:sym typeface="Iansu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840" y="0"/>
            <a:ext cx="7242496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/>
          <p:nvPr/>
        </p:nvSpPr>
        <p:spPr>
          <a:xfrm>
            <a:off x="5192150" y="593000"/>
            <a:ext cx="3669600" cy="1254600"/>
          </a:xfrm>
          <a:prstGeom prst="wedgeRoundRectCallout">
            <a:avLst>
              <a:gd fmla="val -58840" name="adj1"/>
              <a:gd fmla="val -5375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>
                <a:solidFill>
                  <a:schemeClr val="accent1"/>
                </a:solidFill>
                <a:latin typeface="Iansui"/>
                <a:ea typeface="Iansui"/>
                <a:cs typeface="Iansui"/>
                <a:sym typeface="Iansui"/>
              </a:rPr>
              <a:t>Tâi-gí ū liàn-tńg iah bô?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840" y="0"/>
            <a:ext cx="7242496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/>
        </p:nvSpPr>
        <p:spPr>
          <a:xfrm>
            <a:off x="5893900" y="492050"/>
            <a:ext cx="2950500" cy="677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0000FF"/>
              </a:solidFill>
              <a:latin typeface="Iansui"/>
              <a:ea typeface="Iansui"/>
              <a:cs typeface="Iansui"/>
              <a:sym typeface="Iansui"/>
            </a:endParaRPr>
          </a:p>
        </p:txBody>
      </p:sp>
      <p:cxnSp>
        <p:nvCxnSpPr>
          <p:cNvPr id="81" name="Google Shape;81;p17"/>
          <p:cNvCxnSpPr/>
          <p:nvPr/>
        </p:nvCxnSpPr>
        <p:spPr>
          <a:xfrm flipH="1">
            <a:off x="4861150" y="893850"/>
            <a:ext cx="963300" cy="1254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7"/>
          <p:cNvSpPr/>
          <p:nvPr/>
        </p:nvSpPr>
        <p:spPr>
          <a:xfrm>
            <a:off x="5824450" y="352800"/>
            <a:ext cx="3089400" cy="1254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>
                <a:solidFill>
                  <a:srgbClr val="0000FF"/>
                </a:solidFill>
                <a:latin typeface="Iansui"/>
                <a:ea typeface="Iansui"/>
                <a:cs typeface="Iansui"/>
                <a:sym typeface="Iansui"/>
              </a:rPr>
              <a:t>Ē-tàng chhiâu-chhōe!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840" y="0"/>
            <a:ext cx="7242496" cy="51434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8"/>
          <p:cNvCxnSpPr>
            <a:stCxn id="89" idx="1"/>
          </p:cNvCxnSpPr>
          <p:nvPr/>
        </p:nvCxnSpPr>
        <p:spPr>
          <a:xfrm flipH="1">
            <a:off x="3935900" y="1176150"/>
            <a:ext cx="2054400" cy="407700"/>
          </a:xfrm>
          <a:prstGeom prst="straightConnector1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" name="Google Shape;89;p18"/>
          <p:cNvSpPr/>
          <p:nvPr/>
        </p:nvSpPr>
        <p:spPr>
          <a:xfrm>
            <a:off x="5990300" y="548850"/>
            <a:ext cx="2650200" cy="1254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>
                <a:solidFill>
                  <a:srgbClr val="0000FF"/>
                </a:solidFill>
                <a:latin typeface="Iansui"/>
                <a:ea typeface="Iansui"/>
                <a:cs typeface="Iansui"/>
                <a:sym typeface="Iansui"/>
              </a:rPr>
              <a:t>Ū Hun-lūi!</a:t>
            </a:r>
            <a:endParaRPr>
              <a:latin typeface="Iansui"/>
              <a:ea typeface="Iansui"/>
              <a:cs typeface="Iansui"/>
              <a:sym typeface="Iansu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840" y="0"/>
            <a:ext cx="7242496" cy="51434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9"/>
          <p:cNvCxnSpPr>
            <a:stCxn id="96" idx="2"/>
          </p:cNvCxnSpPr>
          <p:nvPr/>
        </p:nvCxnSpPr>
        <p:spPr>
          <a:xfrm flipH="1">
            <a:off x="6645450" y="1709275"/>
            <a:ext cx="31500" cy="925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" name="Google Shape;96;p19"/>
          <p:cNvSpPr/>
          <p:nvPr/>
        </p:nvSpPr>
        <p:spPr>
          <a:xfrm>
            <a:off x="4572000" y="454675"/>
            <a:ext cx="4209900" cy="1254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0000FF"/>
                </a:solidFill>
                <a:latin typeface="Iansui"/>
                <a:ea typeface="Iansui"/>
                <a:cs typeface="Iansui"/>
                <a:sym typeface="Iansui"/>
              </a:rPr>
              <a:t>Tiám “Play” to̍h thang khòaⁿ kap thiaⁿ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840" y="0"/>
            <a:ext cx="7242496" cy="51434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20"/>
          <p:cNvCxnSpPr>
            <a:stCxn id="103" idx="2"/>
          </p:cNvCxnSpPr>
          <p:nvPr/>
        </p:nvCxnSpPr>
        <p:spPr>
          <a:xfrm>
            <a:off x="6931375" y="1709275"/>
            <a:ext cx="360600" cy="3073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" name="Google Shape;103;p20"/>
          <p:cNvSpPr/>
          <p:nvPr/>
        </p:nvSpPr>
        <p:spPr>
          <a:xfrm>
            <a:off x="5065075" y="454675"/>
            <a:ext cx="3732600" cy="1254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>
                <a:solidFill>
                  <a:srgbClr val="0000FF"/>
                </a:solidFill>
                <a:latin typeface="Iansui"/>
                <a:ea typeface="Iansui"/>
                <a:cs typeface="Iansui"/>
                <a:sym typeface="Iansui"/>
              </a:rPr>
              <a:t>Tâi-gí su-lūi, Eng-bûn kái-soeh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265500" y="3402869"/>
            <a:ext cx="4306500" cy="7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380">
                <a:solidFill>
                  <a:srgbClr val="45818E"/>
                </a:solidFill>
                <a:latin typeface="Iansui"/>
                <a:ea typeface="Iansui"/>
                <a:cs typeface="Iansui"/>
                <a:sym typeface="Iansui"/>
              </a:rPr>
              <a:t>Lóng ē-tàng!</a:t>
            </a:r>
            <a:endParaRPr b="1" sz="3380">
              <a:solidFill>
                <a:srgbClr val="45818E"/>
              </a:solidFill>
              <a:latin typeface="Iansui"/>
              <a:ea typeface="Iansui"/>
              <a:cs typeface="Iansui"/>
              <a:sym typeface="Iansui"/>
            </a:endParaRPr>
          </a:p>
        </p:txBody>
      </p:sp>
      <p:sp>
        <p:nvSpPr>
          <p:cNvPr id="109" name="Google Shape;109;p21"/>
          <p:cNvSpPr txBox="1"/>
          <p:nvPr>
            <p:ph idx="1" type="subTitle"/>
          </p:nvPr>
        </p:nvSpPr>
        <p:spPr>
          <a:xfrm>
            <a:off x="324413" y="4183175"/>
            <a:ext cx="43065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ansui"/>
                <a:ea typeface="Iansui"/>
                <a:cs typeface="Iansui"/>
                <a:sym typeface="Iansui"/>
              </a:rPr>
              <a:t>Tiān-náu, Pêⁿ-pán tiān-náu, </a:t>
            </a:r>
            <a:r>
              <a:rPr lang="en">
                <a:solidFill>
                  <a:schemeClr val="dk1"/>
                </a:solidFill>
                <a:latin typeface="Iansui"/>
                <a:ea typeface="Iansui"/>
                <a:cs typeface="Iansui"/>
                <a:sym typeface="Iansui"/>
              </a:rPr>
              <a:t>Chhiú-ki-á</a:t>
            </a:r>
            <a:r>
              <a:rPr lang="en">
                <a:solidFill>
                  <a:schemeClr val="dk1"/>
                </a:solidFill>
                <a:latin typeface="Iansui"/>
                <a:ea typeface="Iansui"/>
                <a:cs typeface="Iansui"/>
                <a:sym typeface="Iansui"/>
              </a:rPr>
              <a:t>; chhāi ti̍t, a̍h-sī hoâiⁿ.</a:t>
            </a:r>
            <a:endParaRPr>
              <a:solidFill>
                <a:schemeClr val="dk1"/>
              </a:solidFill>
              <a:latin typeface="Iansui"/>
              <a:ea typeface="Iansui"/>
              <a:cs typeface="Iansui"/>
              <a:sym typeface="Iansui"/>
            </a:endParaRPr>
          </a:p>
        </p:txBody>
      </p:sp>
      <p:pic>
        <p:nvPicPr>
          <p:cNvPr descr="Black and white image of ladder handles coming out of the water onto a floating dock" id="110" name="Google Shape;110;p21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8588" y="0"/>
            <a:ext cx="4002145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2275"/>
            <a:ext cx="4955326" cy="3153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